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1" r:id="rId3"/>
    <p:sldId id="313" r:id="rId4"/>
    <p:sldId id="312" r:id="rId5"/>
    <p:sldId id="315" r:id="rId6"/>
    <p:sldId id="297" r:id="rId7"/>
    <p:sldId id="306" r:id="rId8"/>
    <p:sldId id="304" r:id="rId9"/>
    <p:sldId id="310" r:id="rId10"/>
    <p:sldId id="260" r:id="rId11"/>
    <p:sldId id="307" r:id="rId12"/>
    <p:sldId id="266" r:id="rId13"/>
    <p:sldId id="309" r:id="rId14"/>
    <p:sldId id="300" r:id="rId15"/>
    <p:sldId id="258" r:id="rId16"/>
    <p:sldId id="301" r:id="rId17"/>
    <p:sldId id="308" r:id="rId18"/>
    <p:sldId id="279" r:id="rId19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49B"/>
    <a:srgbClr val="FAF7F2"/>
    <a:srgbClr val="F6F3EB"/>
    <a:srgbClr val="FAF9F4"/>
    <a:srgbClr val="F6F0EA"/>
    <a:srgbClr val="EFEEEA"/>
    <a:srgbClr val="F2F1EC"/>
    <a:srgbClr val="F3F2F7"/>
    <a:srgbClr val="F7F4EE"/>
    <a:srgbClr val="F4F3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>
        <p:scale>
          <a:sx n="80" d="100"/>
          <a:sy n="80" d="100"/>
        </p:scale>
        <p:origin x="80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f3e140a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f3e140a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f3e140a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f3e140a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3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76.jpe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0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62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0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6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0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60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595437" y="1430728"/>
            <a:ext cx="90011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企業 </a:t>
            </a:r>
            <a:r>
              <a:rPr lang="en-US" sz="48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48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應用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809750" y="3000269"/>
            <a:ext cx="85725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err="1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從「隨身助理」到「自主執行者」的技術躍遷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809750" y="3556440"/>
            <a:ext cx="8572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50" b="0" i="0" u="none" strike="noStrike" cap="none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報告人</a:t>
            </a:r>
            <a:r>
              <a:rPr lang="en-US" altLang="zh-TW" sz="1350" b="0" i="0" u="none" strike="noStrike" cap="none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35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方欽賢</a:t>
            </a:r>
            <a:r>
              <a:rPr lang="en-US" sz="1350" b="0" i="0" u="none" strike="noStrike" cap="none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 | 2026 年</a:t>
            </a:r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EAB8F34-6FE1-F758-89EC-8C59B753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" y="3579120"/>
            <a:ext cx="4433395" cy="3224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572" y="1295400"/>
            <a:ext cx="3559005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124450" y="1838325"/>
            <a:ext cx="6257925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異常發生時訊號分散（log</a:t>
            </a: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/metrics 等），</a:t>
            </a:r>
            <a:r>
              <a:rPr lang="zh-TW" alt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干擾多</a:t>
            </a: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；</a:t>
            </a:r>
            <a:r>
              <a:rPr lang="en-US" sz="1275" b="0" i="0" u="none" strike="noStrike" cap="none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人工查偵耗時易漏，常停留在「處理症狀」而非根因；跨系統時序重建困難，致</a:t>
            </a: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 MTTR </a:t>
            </a:r>
            <a:r>
              <a:rPr lang="en-US" sz="1275" b="0" i="0" u="none" strike="noStrike" cap="none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拉長</a:t>
            </a: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人工看告警與報表、靠資深經驗做假設；用固定規則做事件關聯；依 SOP 逐項排除；事後開檢討會整理時序與責任歸屬。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以異常偵測先把可疑指標框出；再用事件關聯/因果推斷找出根因鏈；用 LLM 協助把散亂紀錄彙整成可追溯的「事件敘事」與查核清單。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AIOps/維運查偵（初步根因排序）；製造現場（良率驟降、機台停機）快速定位關鍵因子；資安初步調查與證據彙整。</a:t>
            </a:r>
            <a:endParaRPr/>
          </a:p>
        </p:txBody>
      </p:sp>
      <p:pic>
        <p:nvPicPr>
          <p:cNvPr id="149" name="Google Shape;149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應用三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：問題查偵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5D02DD-7F6C-834C-A1EF-F22826E7592B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571500"/>
            <a:ext cx="392049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:Tact Time </a:t>
            </a: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查偵</a:t>
            </a:r>
            <a:endParaRPr/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76300" y="19812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結合傳統報表統計與資料庫搜尋技術（Text-to-SQL），驅動 AI 自動比對並分析潛在異常，主動偵測可能的系統性問題。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76300" y="348987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876300" y="4724251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資料前處理: Python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877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834032" y="1581150"/>
            <a:ext cx="9201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3744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834032" y="3089820"/>
            <a:ext cx="138017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10" name="Google Shape;11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71826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834032" y="4324201"/>
            <a:ext cx="1522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1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98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60772"/>
            <a:ext cx="3848100" cy="500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複雜業務流程需要人工決策和多步驟協調、流程變更適應慢、跨系統整合困難、需要 24/7 運作但人力成本高。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人工處理多步驟流程、寫死的自動化腳本、RPA 工具錄製流程、workflow 工具固定流程。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 Agent 自主決策執行任務、動態規劃執行路徑、多 Agent 協作、基於 ReAct (Reasoning and Acting) 模式進行推理和行動。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5124450" y="5992415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自動化客戶服務流程、智能排程系統、製造業生產調度優化、數據管道自動化處理。</a:t>
            </a:r>
            <a:endParaRPr/>
          </a:p>
        </p:txBody>
      </p:sp>
      <p:pic>
        <p:nvPicPr>
          <p:cNvPr id="239" name="Google Shape;239;p2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應用四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：流程自</a:t>
            </a:r>
            <a:r>
              <a:rPr lang="zh-TW" alt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動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化 (AI Agent)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BDFE76-842A-1633-79C1-D4C2A950E88C}"/>
              </a:ext>
            </a:extLst>
          </p:cNvPr>
          <p:cNvSpPr/>
          <p:nvPr/>
        </p:nvSpPr>
        <p:spPr>
          <a:xfrm>
            <a:off x="4876800" y="-13074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Google Shape;148;p17"/>
          <p:cNvSpPr txBox="1"/>
          <p:nvPr/>
        </p:nvSpPr>
        <p:spPr>
          <a:xfrm>
            <a:off x="571500" y="571500"/>
            <a:ext cx="392049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流程自動化 (AI Agent)</a:t>
            </a:r>
            <a:endParaRPr/>
          </a:p>
        </p:txBody>
      </p:sp>
      <p:pic>
        <p:nvPicPr>
          <p:cNvPr id="149" name="Google Shape;14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876300" y="26289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實現資料蒐集與匯整全自動化，由 AI Agent 進行邏輯判斷處理，全面取代繁瑣的人手作業或現有 RPA 固定流程。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876300" y="4156620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OpenAI, Gemini, Claude, 地端模型部署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876300" y="513576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資料處理: n8n (自動化流)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endParaRPr/>
          </a:p>
        </p:txBody>
      </p:sp>
      <p:pic>
        <p:nvPicPr>
          <p:cNvPr id="154" name="Google Shape;15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6950"/>
            <a:ext cx="2190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904875" y="2209800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56" name="Google Shape;15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79467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876300" y="3737520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58" name="Google Shape;15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773810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923925" y="4716660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17234"/>
            <a:ext cx="3848100" cy="5352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需求變更快、開發工期緊；新同仁上手慢；重複性程式碼佔用大量時間；除錯與讀碼成本高；缺乏一致的 coding style 與測試覆蓋。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人工查文件/StackOverflow；套用既有範本與框架；人工 code review；手寫單元測試與文件；靠資深工程師口頭傳承與維護規範。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 pair-programming（產出骨架→補齊細節）；自動產生程式碼並遵循規範；AI 協助除錯推測根因；以 repo/context 降低幻覺。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快速產生 API 路由與資料存取層；舊系統重構（拆模組）；PR 摘要與風險點提示；自動產生單元測試；CI 失敗原因分析與修復建議。</a:t>
            </a:r>
            <a:endParaRPr/>
          </a:p>
        </p:txBody>
      </p:sp>
      <p:pic>
        <p:nvPicPr>
          <p:cNvPr id="179" name="Google Shape;179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應用五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：程式設計 AI 化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3F77D4-8E0D-A35F-1FB5-AF3CE6E02CE6}"/>
              </a:ext>
            </a:extLst>
          </p:cNvPr>
          <p:cNvSpPr/>
          <p:nvPr/>
        </p:nvSpPr>
        <p:spPr>
          <a:xfrm>
            <a:off x="4876800" y="32295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Google Shape;116;p15"/>
          <p:cNvSpPr txBox="1"/>
          <p:nvPr/>
        </p:nvSpPr>
        <p:spPr>
          <a:xfrm>
            <a:off x="571500" y="571500"/>
            <a:ext cx="392049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程式設計 AI 化</a:t>
            </a:r>
            <a:endParaRPr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建構「數位員工協助系統」，深度輔助軟體專案的規劃、架構開發與流程自動化，顯著提升開發團隊效率。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76300" y="357559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Claude 3.5 Opus, Google Gemini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76300" y="455473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核心軟體: Antigravity 框架</a:t>
            </a:r>
            <a:endParaRPr/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8592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92392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24" name="Google Shape;12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19278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923925" y="4135635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29287"/>
            <a:ext cx="384810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寫作回覆容易卡詞；寫程式時重複樣板多、跨檔案脈絡難掌握；在表單/工單中常需「語意上合理」的補全而不是單純字首匹配。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文字用罐頭句/範本；程式靠 snippet、IDE autocomplete（多為語法/字首）；查文件後手動貼改；由資深同仁提供模板修正。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用 LLM 做「語意補全」依上下文補整句並維持風格；程式用 inline code completion 並導入 repo/context（相關檔案與型別）提升專案一致性。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客服/業務回覆自動補句；工單描述/結案報告自動補全；IDE 內補齊測試樣板；長下拉選單或欄位值的「語意型」autocomplete。</a:t>
            </a:r>
            <a:endParaRPr/>
          </a:p>
        </p:txBody>
      </p:sp>
      <p:pic>
        <p:nvPicPr>
          <p:cNvPr id="209" name="Google Shape;209;p22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應用六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：語意</a:t>
            </a:r>
            <a:r>
              <a:rPr lang="en-US" sz="2800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程式補全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C82DE3-5128-8A58-E3A6-D2835A73325D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Google Shape;132;p16"/>
          <p:cNvSpPr txBox="1"/>
          <p:nvPr/>
        </p:nvSpPr>
        <p:spPr>
          <a:xfrm>
            <a:off x="571500" y="571500"/>
            <a:ext cx="392049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:Web Dbeaver</a:t>
            </a:r>
            <a:endParaRPr/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承襲專業資料庫 IDE 工具精髓，融入 AI 語意補全概念，打造 Web 版智慧 SQL 查詢平台，簡化複雜資料檢索流程。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76300" y="357559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OpenAI, Gemini, Claude, 地端模型部署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76300" y="455473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資料前處理: Python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38" name="Google Shape;13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85925"/>
            <a:ext cx="2190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90487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40" name="Google Shape;14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42" name="Google Shape;14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19278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923925" y="4135635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/>
        </p:nvSpPr>
        <p:spPr>
          <a:xfrm>
            <a:off x="295275" y="2515683"/>
            <a:ext cx="116014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Q &amp; A</a:t>
            </a:r>
            <a:endParaRPr/>
          </a:p>
        </p:txBody>
      </p:sp>
      <p:sp>
        <p:nvSpPr>
          <p:cNvPr id="504" name="Google Shape;504;p36"/>
          <p:cNvSpPr txBox="1"/>
          <p:nvPr/>
        </p:nvSpPr>
        <p:spPr>
          <a:xfrm>
            <a:off x="571500" y="3915858"/>
            <a:ext cx="110490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歡迎提問與交流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4E62B9-EF90-8F7D-10C0-44A06606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8455"/>
          </a:xfrm>
          <a:prstGeom prst="rect">
            <a:avLst/>
          </a:prstGeom>
        </p:spPr>
      </p:pic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6DE2960C-9AF1-7521-08E7-699EF6F7C7EB}"/>
              </a:ext>
            </a:extLst>
          </p:cNvPr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cs typeface="Poppins"/>
                <a:sym typeface="Poppins"/>
              </a:rPr>
              <a:t>智慧製造資訊架構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4E62B9-EF90-8F7D-10C0-44A06606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8455"/>
          </a:xfrm>
          <a:prstGeom prst="rect">
            <a:avLst/>
          </a:prstGeom>
        </p:spPr>
      </p:pic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6DE2960C-9AF1-7521-08E7-699EF6F7C7EB}"/>
              </a:ext>
            </a:extLst>
          </p:cNvPr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cs typeface="Poppins"/>
                <a:sym typeface="Poppins"/>
              </a:rPr>
              <a:t>智慧製造 </a:t>
            </a:r>
            <a:r>
              <a:rPr lang="en-US" altLang="zh-TW" sz="3150" b="1">
                <a:solidFill>
                  <a:srgbClr val="2C3E50"/>
                </a:solidFill>
                <a:latin typeface="Poppins"/>
                <a:cs typeface="Poppins"/>
                <a:sym typeface="Poppins"/>
              </a:rPr>
              <a:t>AI </a:t>
            </a:r>
            <a:r>
              <a:rPr lang="zh-TW" altLang="en-US" sz="3150" b="1">
                <a:solidFill>
                  <a:srgbClr val="2C3E50"/>
                </a:solidFill>
                <a:latin typeface="Poppins"/>
                <a:cs typeface="Poppins"/>
                <a:sym typeface="Poppins"/>
              </a:rPr>
              <a:t>應用</a:t>
            </a:r>
            <a:endParaRPr/>
          </a:p>
        </p:txBody>
      </p:sp>
      <p:pic>
        <p:nvPicPr>
          <p:cNvPr id="4" name="Google Shape;85;p13" descr="image.png">
            <a:extLst>
              <a:ext uri="{FF2B5EF4-FFF2-40B4-BE49-F238E27FC236}">
                <a16:creationId xmlns:a16="http://schemas.microsoft.com/office/drawing/2014/main" id="{D28D4D33-0F19-EBC1-B624-42AD8E27A148}"/>
              </a:ext>
            </a:extLst>
          </p:cNvPr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571500" y="1247775"/>
            <a:ext cx="261937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6;p13" descr="image.png">
            <a:extLst>
              <a:ext uri="{FF2B5EF4-FFF2-40B4-BE49-F238E27FC236}">
                <a16:creationId xmlns:a16="http://schemas.microsoft.com/office/drawing/2014/main" id="{49A9ADF9-CCA7-02C6-70FA-FFB2034A4EFF}"/>
              </a:ext>
            </a:extLst>
          </p:cNvPr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3381375" y="1247775"/>
            <a:ext cx="261937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3" descr="image.png">
            <a:extLst>
              <a:ext uri="{FF2B5EF4-FFF2-40B4-BE49-F238E27FC236}">
                <a16:creationId xmlns:a16="http://schemas.microsoft.com/office/drawing/2014/main" id="{834EE220-9CDB-36AF-16C2-382051B5E2CE}"/>
              </a:ext>
            </a:extLst>
          </p:cNvPr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6191250" y="1247775"/>
            <a:ext cx="261937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8;p13" descr="image.png">
            <a:extLst>
              <a:ext uri="{FF2B5EF4-FFF2-40B4-BE49-F238E27FC236}">
                <a16:creationId xmlns:a16="http://schemas.microsoft.com/office/drawing/2014/main" id="{C65D63AF-B41F-2956-F736-188E665A0974}"/>
              </a:ext>
            </a:extLst>
          </p:cNvPr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9001125" y="1247775"/>
            <a:ext cx="261937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;p13" descr="image.png">
            <a:extLst>
              <a:ext uri="{FF2B5EF4-FFF2-40B4-BE49-F238E27FC236}">
                <a16:creationId xmlns:a16="http://schemas.microsoft.com/office/drawing/2014/main" id="{CE247D7C-FD0C-5191-17F4-4902152B4C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025" y="1257300"/>
            <a:ext cx="2600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0;p13" descr="image.png">
            <a:extLst>
              <a:ext uri="{FF2B5EF4-FFF2-40B4-BE49-F238E27FC236}">
                <a16:creationId xmlns:a16="http://schemas.microsoft.com/office/drawing/2014/main" id="{4136F343-0157-D7D8-0F17-9685BAD016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0900" y="1257300"/>
            <a:ext cx="2600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1;p13" descr="image.png">
            <a:extLst>
              <a:ext uri="{FF2B5EF4-FFF2-40B4-BE49-F238E27FC236}">
                <a16:creationId xmlns:a16="http://schemas.microsoft.com/office/drawing/2014/main" id="{84F72098-A74B-4131-72E1-4DAC4DEB503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00775" y="1257300"/>
            <a:ext cx="2600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2;p13" descr="image.png">
            <a:extLst>
              <a:ext uri="{FF2B5EF4-FFF2-40B4-BE49-F238E27FC236}">
                <a16:creationId xmlns:a16="http://schemas.microsoft.com/office/drawing/2014/main" id="{87D88B70-8111-17D4-89D9-C076A1C71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10650" y="1257300"/>
            <a:ext cx="26003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3">
            <a:extLst>
              <a:ext uri="{FF2B5EF4-FFF2-40B4-BE49-F238E27FC236}">
                <a16:creationId xmlns:a16="http://schemas.microsoft.com/office/drawing/2014/main" id="{2EE72410-1F9D-0B3F-627D-C33172FDC479}"/>
              </a:ext>
            </a:extLst>
          </p:cNvPr>
          <p:cNvSpPr txBox="1"/>
          <p:nvPr/>
        </p:nvSpPr>
        <p:spPr>
          <a:xfrm>
            <a:off x="771525" y="2324100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傳感器 / 執行器</a:t>
            </a:r>
            <a:endParaRPr/>
          </a:p>
        </p:txBody>
      </p:sp>
      <p:sp>
        <p:nvSpPr>
          <p:cNvPr id="14" name="Google Shape;95;p13">
            <a:extLst>
              <a:ext uri="{FF2B5EF4-FFF2-40B4-BE49-F238E27FC236}">
                <a16:creationId xmlns:a16="http://schemas.microsoft.com/office/drawing/2014/main" id="{1A41D6CB-0577-4350-12C9-71B3AE4E8564}"/>
              </a:ext>
            </a:extLst>
          </p:cNvPr>
          <p:cNvSpPr txBox="1"/>
          <p:nvPr/>
        </p:nvSpPr>
        <p:spPr>
          <a:xfrm>
            <a:off x="771525" y="3243262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核心生產設備</a:t>
            </a:r>
            <a:endParaRPr/>
          </a:p>
        </p:txBody>
      </p:sp>
      <p:sp>
        <p:nvSpPr>
          <p:cNvPr id="15" name="Google Shape;96;p13">
            <a:extLst>
              <a:ext uri="{FF2B5EF4-FFF2-40B4-BE49-F238E27FC236}">
                <a16:creationId xmlns:a16="http://schemas.microsoft.com/office/drawing/2014/main" id="{D7784CED-1FA0-D62B-3FA9-9F686A0CDE3D}"/>
              </a:ext>
            </a:extLst>
          </p:cNvPr>
          <p:cNvSpPr txBox="1"/>
          <p:nvPr/>
        </p:nvSpPr>
        <p:spPr>
          <a:xfrm>
            <a:off x="3581400" y="2324100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SCADA / HMI</a:t>
            </a:r>
            <a:endParaRPr/>
          </a:p>
        </p:txBody>
      </p:sp>
      <p:sp>
        <p:nvSpPr>
          <p:cNvPr id="16" name="Google Shape;97;p13">
            <a:extLst>
              <a:ext uri="{FF2B5EF4-FFF2-40B4-BE49-F238E27FC236}">
                <a16:creationId xmlns:a16="http://schemas.microsoft.com/office/drawing/2014/main" id="{13D3E0E6-F602-E162-7B58-7E3B408AEC57}"/>
              </a:ext>
            </a:extLst>
          </p:cNvPr>
          <p:cNvSpPr txBox="1"/>
          <p:nvPr/>
        </p:nvSpPr>
        <p:spPr>
          <a:xfrm>
            <a:off x="3581400" y="2988468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APC (先進製程控制)</a:t>
            </a:r>
            <a:endParaRPr/>
          </a:p>
        </p:txBody>
      </p:sp>
      <p:sp>
        <p:nvSpPr>
          <p:cNvPr id="17" name="Google Shape;98;p13">
            <a:extLst>
              <a:ext uri="{FF2B5EF4-FFF2-40B4-BE49-F238E27FC236}">
                <a16:creationId xmlns:a16="http://schemas.microsoft.com/office/drawing/2014/main" id="{B3AB3EEE-41C3-AAFA-CF0B-EE9BEB00D730}"/>
              </a:ext>
            </a:extLst>
          </p:cNvPr>
          <p:cNvSpPr txBox="1"/>
          <p:nvPr/>
        </p:nvSpPr>
        <p:spPr>
          <a:xfrm>
            <a:off x="3581400" y="3652837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OEE (設備綜合效率)</a:t>
            </a:r>
            <a:endParaRPr/>
          </a:p>
        </p:txBody>
      </p:sp>
      <p:sp>
        <p:nvSpPr>
          <p:cNvPr id="18" name="Google Shape;99;p13">
            <a:extLst>
              <a:ext uri="{FF2B5EF4-FFF2-40B4-BE49-F238E27FC236}">
                <a16:creationId xmlns:a16="http://schemas.microsoft.com/office/drawing/2014/main" id="{346D81D3-06D3-20B2-FB9F-B6E16CCCD334}"/>
              </a:ext>
            </a:extLst>
          </p:cNvPr>
          <p:cNvSpPr txBox="1"/>
          <p:nvPr/>
        </p:nvSpPr>
        <p:spPr>
          <a:xfrm>
            <a:off x="6391275" y="2324100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MES / QMS</a:t>
            </a:r>
            <a:endParaRPr/>
          </a:p>
        </p:txBody>
      </p:sp>
      <p:sp>
        <p:nvSpPr>
          <p:cNvPr id="19" name="Google Shape;100;p13">
            <a:extLst>
              <a:ext uri="{FF2B5EF4-FFF2-40B4-BE49-F238E27FC236}">
                <a16:creationId xmlns:a16="http://schemas.microsoft.com/office/drawing/2014/main" id="{C62C9CC2-7B8A-D7D5-5173-6D3734793FB1}"/>
              </a:ext>
            </a:extLst>
          </p:cNvPr>
          <p:cNvSpPr txBox="1"/>
          <p:nvPr/>
        </p:nvSpPr>
        <p:spPr>
          <a:xfrm>
            <a:off x="6391275" y="3243262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WMS (倉庫管理)</a:t>
            </a:r>
            <a:endParaRPr/>
          </a:p>
        </p:txBody>
      </p:sp>
      <p:sp>
        <p:nvSpPr>
          <p:cNvPr id="20" name="Google Shape;101;p13">
            <a:extLst>
              <a:ext uri="{FF2B5EF4-FFF2-40B4-BE49-F238E27FC236}">
                <a16:creationId xmlns:a16="http://schemas.microsoft.com/office/drawing/2014/main" id="{A15EF03E-3DC5-0741-811F-DF027961D27F}"/>
              </a:ext>
            </a:extLst>
          </p:cNvPr>
          <p:cNvSpPr txBox="1"/>
          <p:nvPr/>
        </p:nvSpPr>
        <p:spPr>
          <a:xfrm>
            <a:off x="9201150" y="2324100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ERP / SCM</a:t>
            </a:r>
            <a:endParaRPr/>
          </a:p>
        </p:txBody>
      </p: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id="{5685D767-0D80-2776-CD0F-B28A71491BFF}"/>
              </a:ext>
            </a:extLst>
          </p:cNvPr>
          <p:cNvSpPr txBox="1"/>
          <p:nvPr/>
        </p:nvSpPr>
        <p:spPr>
          <a:xfrm>
            <a:off x="9201150" y="3243262"/>
            <a:ext cx="22193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PLM / BI</a:t>
            </a:r>
            <a:endParaRPr/>
          </a:p>
        </p:txBody>
      </p:sp>
      <p:sp>
        <p:nvSpPr>
          <p:cNvPr id="22" name="Google Shape;103;p13">
            <a:extLst>
              <a:ext uri="{FF2B5EF4-FFF2-40B4-BE49-F238E27FC236}">
                <a16:creationId xmlns:a16="http://schemas.microsoft.com/office/drawing/2014/main" id="{A4D80A1C-A0D5-5E08-9CEE-7D0B5B92F0BB}"/>
              </a:ext>
            </a:extLst>
          </p:cNvPr>
          <p:cNvSpPr txBox="1"/>
          <p:nvPr/>
        </p:nvSpPr>
        <p:spPr>
          <a:xfrm>
            <a:off x="914400" y="2609850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 異常檢測（振動/溫度分析）</a:t>
            </a:r>
            <a:endParaRPr/>
          </a:p>
        </p:txBody>
      </p:sp>
      <p:sp>
        <p:nvSpPr>
          <p:cNvPr id="23" name="Google Shape;104;p13">
            <a:extLst>
              <a:ext uri="{FF2B5EF4-FFF2-40B4-BE49-F238E27FC236}">
                <a16:creationId xmlns:a16="http://schemas.microsoft.com/office/drawing/2014/main" id="{76886B80-6FD2-FA3E-4E7A-EE3023230C5C}"/>
              </a:ext>
            </a:extLst>
          </p:cNvPr>
          <p:cNvSpPr txBox="1"/>
          <p:nvPr/>
        </p:nvSpPr>
        <p:spPr>
          <a:xfrm>
            <a:off x="914400" y="2864643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預測性維護：ML 模型故障預警</a:t>
            </a:r>
            <a:endParaRPr/>
          </a:p>
        </p:txBody>
      </p:sp>
      <p:sp>
        <p:nvSpPr>
          <p:cNvPr id="24" name="Google Shape;105;p13">
            <a:extLst>
              <a:ext uri="{FF2B5EF4-FFF2-40B4-BE49-F238E27FC236}">
                <a16:creationId xmlns:a16="http://schemas.microsoft.com/office/drawing/2014/main" id="{429BD176-6E65-F70F-A424-125D1586F558}"/>
              </a:ext>
            </a:extLst>
          </p:cNvPr>
          <p:cNvSpPr txBox="1"/>
          <p:nvPr/>
        </p:nvSpPr>
        <p:spPr>
          <a:xfrm>
            <a:off x="914400" y="3529012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CNC/光刻：加工路徑與參數優化</a:t>
            </a:r>
            <a:endParaRPr/>
          </a:p>
        </p:txBody>
      </p:sp>
      <p:sp>
        <p:nvSpPr>
          <p:cNvPr id="25" name="Google Shape;106;p13">
            <a:extLst>
              <a:ext uri="{FF2B5EF4-FFF2-40B4-BE49-F238E27FC236}">
                <a16:creationId xmlns:a16="http://schemas.microsoft.com/office/drawing/2014/main" id="{1D5A17CE-4EBA-233A-7B99-2F99F7A957F8}"/>
              </a:ext>
            </a:extLst>
          </p:cNvPr>
          <p:cNvSpPr txBox="1"/>
          <p:nvPr/>
        </p:nvSpPr>
        <p:spPr>
          <a:xfrm>
            <a:off x="914400" y="3783806"/>
            <a:ext cx="2076450" cy="41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視覺檢測：電腦視覺瑕疵自動辨識</a:t>
            </a:r>
            <a:endParaRPr/>
          </a:p>
        </p:txBody>
      </p:sp>
      <p:sp>
        <p:nvSpPr>
          <p:cNvPr id="26" name="Google Shape;107;p13">
            <a:extLst>
              <a:ext uri="{FF2B5EF4-FFF2-40B4-BE49-F238E27FC236}">
                <a16:creationId xmlns:a16="http://schemas.microsoft.com/office/drawing/2014/main" id="{1EE8766D-7209-4E6A-B3F0-7898D7DAAD60}"/>
              </a:ext>
            </a:extLst>
          </p:cNvPr>
          <p:cNvSpPr txBox="1"/>
          <p:nvPr/>
        </p:nvSpPr>
        <p:spPr>
          <a:xfrm>
            <a:off x="3724275" y="2609850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智慧告警系統：減少誤報並分級</a:t>
            </a:r>
            <a:endParaRPr/>
          </a:p>
        </p:txBody>
      </p:sp>
      <p:sp>
        <p:nvSpPr>
          <p:cNvPr id="27" name="Google Shape;108;p13">
            <a:extLst>
              <a:ext uri="{FF2B5EF4-FFF2-40B4-BE49-F238E27FC236}">
                <a16:creationId xmlns:a16="http://schemas.microsoft.com/office/drawing/2014/main" id="{FE6E0D8B-86E3-33EC-6C74-A364DA2D2BCF}"/>
              </a:ext>
            </a:extLst>
          </p:cNvPr>
          <p:cNvSpPr txBox="1"/>
          <p:nvPr/>
        </p:nvSpPr>
        <p:spPr>
          <a:xfrm>
            <a:off x="3724275" y="3274218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 自動調整參數，提升穩定性</a:t>
            </a:r>
            <a:endParaRPr/>
          </a:p>
        </p:txBody>
      </p:sp>
      <p:sp>
        <p:nvSpPr>
          <p:cNvPr id="28" name="Google Shape;109;p13">
            <a:extLst>
              <a:ext uri="{FF2B5EF4-FFF2-40B4-BE49-F238E27FC236}">
                <a16:creationId xmlns:a16="http://schemas.microsoft.com/office/drawing/2014/main" id="{B15F2C1E-65FE-167C-9246-4D1AD5BB2C52}"/>
              </a:ext>
            </a:extLst>
          </p:cNvPr>
          <p:cNvSpPr txBox="1"/>
          <p:nvPr/>
        </p:nvSpPr>
        <p:spPr>
          <a:xfrm>
            <a:off x="3724275" y="3938587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瓶頸分析與維護策略最佳化</a:t>
            </a:r>
            <a:endParaRPr/>
          </a:p>
        </p:txBody>
      </p:sp>
      <p:sp>
        <p:nvSpPr>
          <p:cNvPr id="29" name="Google Shape;110;p13">
            <a:extLst>
              <a:ext uri="{FF2B5EF4-FFF2-40B4-BE49-F238E27FC236}">
                <a16:creationId xmlns:a16="http://schemas.microsoft.com/office/drawing/2014/main" id="{33729FAD-CD12-8B09-6739-44BBAFFAA253}"/>
              </a:ext>
            </a:extLst>
          </p:cNvPr>
          <p:cNvSpPr txBox="1"/>
          <p:nvPr/>
        </p:nvSpPr>
        <p:spPr>
          <a:xfrm>
            <a:off x="6534150" y="2609850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生產排程動態調整與最佳化</a:t>
            </a:r>
            <a:endParaRPr/>
          </a:p>
        </p:txBody>
      </p:sp>
      <p:sp>
        <p:nvSpPr>
          <p:cNvPr id="30" name="Google Shape;111;p13">
            <a:extLst>
              <a:ext uri="{FF2B5EF4-FFF2-40B4-BE49-F238E27FC236}">
                <a16:creationId xmlns:a16="http://schemas.microsoft.com/office/drawing/2014/main" id="{EB59B42B-61D5-7CE2-8289-1654D378CEBA}"/>
              </a:ext>
            </a:extLst>
          </p:cNvPr>
          <p:cNvSpPr txBox="1"/>
          <p:nvPr/>
        </p:nvSpPr>
        <p:spPr>
          <a:xfrm>
            <a:off x="6534150" y="2864643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 視覺與 NLP 自動化品質分析</a:t>
            </a:r>
            <a:endParaRPr/>
          </a:p>
        </p:txBody>
      </p:sp>
      <p:sp>
        <p:nvSpPr>
          <p:cNvPr id="31" name="Google Shape;112;p13">
            <a:extLst>
              <a:ext uri="{FF2B5EF4-FFF2-40B4-BE49-F238E27FC236}">
                <a16:creationId xmlns:a16="http://schemas.microsoft.com/office/drawing/2014/main" id="{44000621-9C01-CDE7-BA4D-A8F536737763}"/>
              </a:ext>
            </a:extLst>
          </p:cNvPr>
          <p:cNvSpPr txBox="1"/>
          <p:nvPr/>
        </p:nvSpPr>
        <p:spPr>
          <a:xfrm>
            <a:off x="6534150" y="3529012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 庫存預測與物流路徑優化</a:t>
            </a:r>
            <a:endParaRPr/>
          </a:p>
        </p:txBody>
      </p:sp>
      <p:sp>
        <p:nvSpPr>
          <p:cNvPr id="32" name="Google Shape;113;p13">
            <a:extLst>
              <a:ext uri="{FF2B5EF4-FFF2-40B4-BE49-F238E27FC236}">
                <a16:creationId xmlns:a16="http://schemas.microsoft.com/office/drawing/2014/main" id="{C47A079C-424E-32A2-87C8-BF41C1FE1DE2}"/>
              </a:ext>
            </a:extLst>
          </p:cNvPr>
          <p:cNvSpPr txBox="1"/>
          <p:nvPr/>
        </p:nvSpPr>
        <p:spPr>
          <a:xfrm>
            <a:off x="9344025" y="2609850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財務預測、供應鏈風險分析</a:t>
            </a:r>
            <a:endParaRPr/>
          </a:p>
        </p:txBody>
      </p:sp>
      <p:sp>
        <p:nvSpPr>
          <p:cNvPr id="33" name="Google Shape;114;p13">
            <a:extLst>
              <a:ext uri="{FF2B5EF4-FFF2-40B4-BE49-F238E27FC236}">
                <a16:creationId xmlns:a16="http://schemas.microsoft.com/office/drawing/2014/main" id="{CB09154E-597F-0BAD-FD52-72E8F72C2CF6}"/>
              </a:ext>
            </a:extLst>
          </p:cNvPr>
          <p:cNvSpPr txBox="1"/>
          <p:nvPr/>
        </p:nvSpPr>
        <p:spPr>
          <a:xfrm>
            <a:off x="9344025" y="2864643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需求預測與中斷風險模擬</a:t>
            </a:r>
            <a:endParaRPr/>
          </a:p>
        </p:txBody>
      </p:sp>
      <p:sp>
        <p:nvSpPr>
          <p:cNvPr id="34" name="Google Shape;115;p13">
            <a:extLst>
              <a:ext uri="{FF2B5EF4-FFF2-40B4-BE49-F238E27FC236}">
                <a16:creationId xmlns:a16="http://schemas.microsoft.com/office/drawing/2014/main" id="{07A19315-11D0-4445-BB47-3155A9A8A392}"/>
              </a:ext>
            </a:extLst>
          </p:cNvPr>
          <p:cNvSpPr txBox="1"/>
          <p:nvPr/>
        </p:nvSpPr>
        <p:spPr>
          <a:xfrm>
            <a:off x="9344025" y="3529012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生成式設計與產品失效預測</a:t>
            </a:r>
            <a:endParaRPr/>
          </a:p>
        </p:txBody>
      </p:sp>
      <p:sp>
        <p:nvSpPr>
          <p:cNvPr id="35" name="Google Shape;116;p13">
            <a:extLst>
              <a:ext uri="{FF2B5EF4-FFF2-40B4-BE49-F238E27FC236}">
                <a16:creationId xmlns:a16="http://schemas.microsoft.com/office/drawing/2014/main" id="{F4631A6A-76A3-4D8F-904E-70B3CFE39719}"/>
              </a:ext>
            </a:extLst>
          </p:cNvPr>
          <p:cNvSpPr txBox="1"/>
          <p:nvPr/>
        </p:nvSpPr>
        <p:spPr>
          <a:xfrm>
            <a:off x="9344025" y="3783806"/>
            <a:ext cx="2076450" cy="2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 數據洞察，自動生成決策建議</a:t>
            </a:r>
            <a:endParaRPr/>
          </a:p>
        </p:txBody>
      </p:sp>
      <p:sp>
        <p:nvSpPr>
          <p:cNvPr id="36" name="Google Shape;117;p13">
            <a:extLst>
              <a:ext uri="{FF2B5EF4-FFF2-40B4-BE49-F238E27FC236}">
                <a16:creationId xmlns:a16="http://schemas.microsoft.com/office/drawing/2014/main" id="{5745CEE5-A4B8-6AE8-A540-7DA2E5B23792}"/>
              </a:ext>
            </a:extLst>
          </p:cNvPr>
          <p:cNvSpPr txBox="1"/>
          <p:nvPr/>
        </p:nvSpPr>
        <p:spPr>
          <a:xfrm>
            <a:off x="771525" y="2609850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7" name="Google Shape;118;p13">
            <a:extLst>
              <a:ext uri="{FF2B5EF4-FFF2-40B4-BE49-F238E27FC236}">
                <a16:creationId xmlns:a16="http://schemas.microsoft.com/office/drawing/2014/main" id="{54070DDD-83C7-8881-3ED2-5B6CBE26D834}"/>
              </a:ext>
            </a:extLst>
          </p:cNvPr>
          <p:cNvSpPr txBox="1"/>
          <p:nvPr/>
        </p:nvSpPr>
        <p:spPr>
          <a:xfrm>
            <a:off x="771525" y="2864643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8" name="Google Shape;119;p13">
            <a:extLst>
              <a:ext uri="{FF2B5EF4-FFF2-40B4-BE49-F238E27FC236}">
                <a16:creationId xmlns:a16="http://schemas.microsoft.com/office/drawing/2014/main" id="{26A894C9-8F94-C2B0-9AB0-488B37DE6A47}"/>
              </a:ext>
            </a:extLst>
          </p:cNvPr>
          <p:cNvSpPr txBox="1"/>
          <p:nvPr/>
        </p:nvSpPr>
        <p:spPr>
          <a:xfrm>
            <a:off x="771525" y="3529012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9" name="Google Shape;120;p13">
            <a:extLst>
              <a:ext uri="{FF2B5EF4-FFF2-40B4-BE49-F238E27FC236}">
                <a16:creationId xmlns:a16="http://schemas.microsoft.com/office/drawing/2014/main" id="{72DDDA22-60AC-4FD6-14EC-55CC9D58C222}"/>
              </a:ext>
            </a:extLst>
          </p:cNvPr>
          <p:cNvSpPr txBox="1"/>
          <p:nvPr/>
        </p:nvSpPr>
        <p:spPr>
          <a:xfrm>
            <a:off x="771525" y="3783806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0" name="Google Shape;121;p13">
            <a:extLst>
              <a:ext uri="{FF2B5EF4-FFF2-40B4-BE49-F238E27FC236}">
                <a16:creationId xmlns:a16="http://schemas.microsoft.com/office/drawing/2014/main" id="{AEEF4A70-8EC3-0CB0-045C-D1C5B4F8BDB2}"/>
              </a:ext>
            </a:extLst>
          </p:cNvPr>
          <p:cNvSpPr txBox="1"/>
          <p:nvPr/>
        </p:nvSpPr>
        <p:spPr>
          <a:xfrm>
            <a:off x="3581400" y="2609850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1" name="Google Shape;122;p13">
            <a:extLst>
              <a:ext uri="{FF2B5EF4-FFF2-40B4-BE49-F238E27FC236}">
                <a16:creationId xmlns:a16="http://schemas.microsoft.com/office/drawing/2014/main" id="{83F24669-0B30-B653-9C27-34A6D02AA0F9}"/>
              </a:ext>
            </a:extLst>
          </p:cNvPr>
          <p:cNvSpPr txBox="1"/>
          <p:nvPr/>
        </p:nvSpPr>
        <p:spPr>
          <a:xfrm>
            <a:off x="3581400" y="3274218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2" name="Google Shape;123;p13">
            <a:extLst>
              <a:ext uri="{FF2B5EF4-FFF2-40B4-BE49-F238E27FC236}">
                <a16:creationId xmlns:a16="http://schemas.microsoft.com/office/drawing/2014/main" id="{A97EDE52-66A0-8189-A5F6-5614F5653E38}"/>
              </a:ext>
            </a:extLst>
          </p:cNvPr>
          <p:cNvSpPr txBox="1"/>
          <p:nvPr/>
        </p:nvSpPr>
        <p:spPr>
          <a:xfrm>
            <a:off x="3581400" y="3938587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3" name="Google Shape;124;p13">
            <a:extLst>
              <a:ext uri="{FF2B5EF4-FFF2-40B4-BE49-F238E27FC236}">
                <a16:creationId xmlns:a16="http://schemas.microsoft.com/office/drawing/2014/main" id="{F89A833F-8C36-8843-9FB7-5B17208467D6}"/>
              </a:ext>
            </a:extLst>
          </p:cNvPr>
          <p:cNvSpPr txBox="1"/>
          <p:nvPr/>
        </p:nvSpPr>
        <p:spPr>
          <a:xfrm>
            <a:off x="6391275" y="2609850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4" name="Google Shape;125;p13">
            <a:extLst>
              <a:ext uri="{FF2B5EF4-FFF2-40B4-BE49-F238E27FC236}">
                <a16:creationId xmlns:a16="http://schemas.microsoft.com/office/drawing/2014/main" id="{401A075A-D72D-FC26-B1A2-A76728131984}"/>
              </a:ext>
            </a:extLst>
          </p:cNvPr>
          <p:cNvSpPr txBox="1"/>
          <p:nvPr/>
        </p:nvSpPr>
        <p:spPr>
          <a:xfrm>
            <a:off x="6391275" y="2864643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5" name="Google Shape;126;p13">
            <a:extLst>
              <a:ext uri="{FF2B5EF4-FFF2-40B4-BE49-F238E27FC236}">
                <a16:creationId xmlns:a16="http://schemas.microsoft.com/office/drawing/2014/main" id="{51A2E573-D279-B4EF-AEA1-0D25C9D6C6A8}"/>
              </a:ext>
            </a:extLst>
          </p:cNvPr>
          <p:cNvSpPr txBox="1"/>
          <p:nvPr/>
        </p:nvSpPr>
        <p:spPr>
          <a:xfrm>
            <a:off x="6391275" y="3529012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6" name="Google Shape;127;p13">
            <a:extLst>
              <a:ext uri="{FF2B5EF4-FFF2-40B4-BE49-F238E27FC236}">
                <a16:creationId xmlns:a16="http://schemas.microsoft.com/office/drawing/2014/main" id="{EEEAB533-DB84-BA98-0716-08ED3D1E030C}"/>
              </a:ext>
            </a:extLst>
          </p:cNvPr>
          <p:cNvSpPr txBox="1"/>
          <p:nvPr/>
        </p:nvSpPr>
        <p:spPr>
          <a:xfrm>
            <a:off x="9201150" y="2609850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7" name="Google Shape;128;p13">
            <a:extLst>
              <a:ext uri="{FF2B5EF4-FFF2-40B4-BE49-F238E27FC236}">
                <a16:creationId xmlns:a16="http://schemas.microsoft.com/office/drawing/2014/main" id="{6D12C223-CFA1-75F7-26C9-E21E0218D1C4}"/>
              </a:ext>
            </a:extLst>
          </p:cNvPr>
          <p:cNvSpPr txBox="1"/>
          <p:nvPr/>
        </p:nvSpPr>
        <p:spPr>
          <a:xfrm>
            <a:off x="9201150" y="2864643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8" name="Google Shape;129;p13">
            <a:extLst>
              <a:ext uri="{FF2B5EF4-FFF2-40B4-BE49-F238E27FC236}">
                <a16:creationId xmlns:a16="http://schemas.microsoft.com/office/drawing/2014/main" id="{EF9E8E03-3D5B-BF6D-FBCE-6A33628BD026}"/>
              </a:ext>
            </a:extLst>
          </p:cNvPr>
          <p:cNvSpPr txBox="1"/>
          <p:nvPr/>
        </p:nvSpPr>
        <p:spPr>
          <a:xfrm>
            <a:off x="9201150" y="3529012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9" name="Google Shape;130;p13">
            <a:extLst>
              <a:ext uri="{FF2B5EF4-FFF2-40B4-BE49-F238E27FC236}">
                <a16:creationId xmlns:a16="http://schemas.microsoft.com/office/drawing/2014/main" id="{DE81D777-5579-109E-CD4D-C9BA1B94D470}"/>
              </a:ext>
            </a:extLst>
          </p:cNvPr>
          <p:cNvSpPr txBox="1"/>
          <p:nvPr/>
        </p:nvSpPr>
        <p:spPr>
          <a:xfrm>
            <a:off x="9201150" y="3783806"/>
            <a:ext cx="1428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7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5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62750"/>
            <a:ext cx="121920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77422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3281" y="1877422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5062" y="1877422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6843" y="1877422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377734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93281" y="4377734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15062" y="4377734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36843" y="4377734"/>
            <a:ext cx="2583656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1525" y="1772647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9625" y="2115547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93306" y="1772647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31406" y="2115547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15087" y="1772647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53187" y="2115547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36868" y="1772647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74968" y="2115547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1525" y="4272959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09625" y="4615859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93306" y="4272959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31406" y="4615859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415087" y="4272959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453187" y="4615859"/>
            <a:ext cx="210740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descr="imag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236868" y="4272959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 descr="image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274968" y="4615859"/>
            <a:ext cx="2107406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819150" y="571500"/>
            <a:ext cx="1134141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學習 AI </a:t>
            </a:r>
            <a:r>
              <a:rPr lang="zh-TW" altLang="en-US" sz="3900" b="1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經驗總結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819150" y="1362075"/>
            <a:ext cx="1080135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TC"/>
                <a:ea typeface="Noto Sans TC"/>
                <a:cs typeface="Noto Sans TC"/>
                <a:sym typeface="Noto Sans TC"/>
              </a:rPr>
              <a:t>從 LLM 基礎到 Agentic AI</a:t>
            </a:r>
            <a:endParaRPr/>
          </a:p>
        </p:txBody>
      </p:sp>
      <p:pic>
        <p:nvPicPr>
          <p:cNvPr id="113" name="Google Shape;113;p13" descr="image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09625" y="2429872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809625" y="2877547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生成式 AI 與 LLM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809625" y="3258547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理解大語言模型核心原理與主流架構的基礎知識。</a:t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3145631" y="3008515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3" descr="image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631406" y="2429872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3631406" y="2877547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Prompt Engineering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3631406" y="3258547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掌握結構化提示詞（CoT, Few-shot）提升輸出精準度。</a:t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5967412" y="3008515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3" descr="image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453187" y="2429872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 txBox="1"/>
          <p:nvPr/>
        </p:nvSpPr>
        <p:spPr>
          <a:xfrm>
            <a:off x="6453187" y="2877547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LLM API 應用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6453187" y="3258547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學會呼叫 OpenAI、Claude 或 Gemini 等主流 API 進行開發。</a:t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8789193" y="3008515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3" descr="image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274968" y="2429872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/>
        </p:nvSpPr>
        <p:spPr>
          <a:xfrm>
            <a:off x="9274968" y="2877547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開源與本地模型</a:t>
            </a:r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9274968" y="3258547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部署 Llama 3 或 Mistral，掌握本地化運算與隱私保護。</a:t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10328671" y="4130084"/>
            <a:ext cx="19050" cy="238125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3" descr="image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9625" y="4930184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809625" y="5377859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前端整合：介面開發</a:t>
            </a:r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809625" y="5758859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Next.js 或 Streamlit 將 AI 功能封裝成直觀的網頁介面。</a:t>
            </a:r>
            <a:endParaRPr/>
          </a:p>
        </p:txBody>
      </p:sp>
      <p:pic>
        <p:nvPicPr>
          <p:cNvPr id="132" name="Google Shape;132;p13" descr="image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31406" y="4930184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3631406" y="5377859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後端與 API 服務</a:t>
            </a:r>
            <a:endParaRPr/>
          </a:p>
        </p:txBody>
      </p:sp>
      <p:sp>
        <p:nvSpPr>
          <p:cNvPr id="134" name="Google Shape;134;p13"/>
          <p:cNvSpPr txBox="1"/>
          <p:nvPr/>
        </p:nvSpPr>
        <p:spPr>
          <a:xfrm>
            <a:off x="3631406" y="5758859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FastAPI 建立高效能模型後端，處理併發與數據流。</a:t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3117056" y="5508828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3" descr="image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453187" y="4930184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6453187" y="5377859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Agentic AI (代理)</a:t>
            </a:r>
            <a:endParaRPr/>
          </a:p>
        </p:txBody>
      </p:sp>
      <p:sp>
        <p:nvSpPr>
          <p:cNvPr id="138" name="Google Shape;138;p13"/>
          <p:cNvSpPr txBox="1"/>
          <p:nvPr/>
        </p:nvSpPr>
        <p:spPr>
          <a:xfrm>
            <a:off x="6453187" y="5758859"/>
            <a:ext cx="2107406" cy="64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LangGraph 建立具備思考、規劃並能使用工具的 AI 代理。</a:t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5938837" y="5508828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3" descr="image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9274968" y="4930184"/>
            <a:ext cx="21074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/>
          <p:nvPr/>
        </p:nvSpPr>
        <p:spPr>
          <a:xfrm>
            <a:off x="9274968" y="5377859"/>
            <a:ext cx="221277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RAG (檢索增強生成)</a:t>
            </a:r>
            <a:endParaRPr/>
          </a:p>
        </p:txBody>
      </p:sp>
      <p:sp>
        <p:nvSpPr>
          <p:cNvPr id="142" name="Google Shape;142;p13"/>
          <p:cNvSpPr txBox="1"/>
          <p:nvPr/>
        </p:nvSpPr>
        <p:spPr>
          <a:xfrm>
            <a:off x="9274968" y="5758859"/>
            <a:ext cx="21074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結合 Vector Database 讓 AI 讀取專屬文件，解決幻覺問題。</a:t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8760618" y="5508828"/>
            <a:ext cx="285750" cy="1905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600325"/>
            <a:ext cx="3365450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3200" y="2600325"/>
            <a:ext cx="3365450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4400" y="2600325"/>
            <a:ext cx="3365599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4586287"/>
            <a:ext cx="3365450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3200" y="4586287"/>
            <a:ext cx="3365450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4400" y="4586287"/>
            <a:ext cx="3365599" cy="17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08475" y="3536156"/>
            <a:ext cx="1733698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7275" y="5536406"/>
            <a:ext cx="89594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1447800"/>
            <a:ext cx="106680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104900" y="1704975"/>
            <a:ext cx="8001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3A8A"/>
                </a:solidFill>
                <a:latin typeface="Noto Sans TC"/>
                <a:ea typeface="Noto Sans TC"/>
                <a:cs typeface="Noto Sans TC"/>
                <a:sym typeface="Noto Sans TC"/>
              </a:rPr>
              <a:t>分析框架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190750" y="1638300"/>
            <a:ext cx="1128563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1. 問題場景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>
                <a:solidFill>
                  <a:srgbClr val="64748B"/>
                </a:solidFill>
                <a:latin typeface="Noto Sans TC"/>
                <a:ea typeface="Noto Sans TC"/>
                <a:cs typeface="Noto Sans TC"/>
                <a:sym typeface="Noto Sans TC"/>
              </a:rPr>
              <a:t>Problem Statement</a:t>
            </a:r>
            <a:endParaRPr/>
          </a:p>
        </p:txBody>
      </p:sp>
      <p:pic>
        <p:nvPicPr>
          <p:cNvPr id="96" name="Google Shape;96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38153" y="1738312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4905226" y="1638300"/>
            <a:ext cx="1100732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2. 傳統方法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>
                <a:solidFill>
                  <a:srgbClr val="64748B"/>
                </a:solidFill>
                <a:latin typeface="Noto Sans TC"/>
                <a:ea typeface="Noto Sans TC"/>
                <a:cs typeface="Noto Sans TC"/>
                <a:sym typeface="Noto Sans TC"/>
              </a:rPr>
              <a:t>Traditional Method</a:t>
            </a:r>
            <a:endParaRPr/>
          </a:p>
        </p:txBody>
      </p:sp>
      <p:pic>
        <p:nvPicPr>
          <p:cNvPr id="98" name="Google Shape;98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24798" y="1738312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7591871" y="1638300"/>
            <a:ext cx="1089273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3. AI 解決方案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>
                <a:solidFill>
                  <a:srgbClr val="64748B"/>
                </a:solidFill>
                <a:latin typeface="Noto Sans TC"/>
                <a:ea typeface="Noto Sans TC"/>
                <a:cs typeface="Noto Sans TC"/>
                <a:sym typeface="Noto Sans TC"/>
              </a:rPr>
              <a:t>AI Solution</a:t>
            </a:r>
            <a:endParaRPr/>
          </a:p>
        </p:txBody>
      </p:sp>
      <p:pic>
        <p:nvPicPr>
          <p:cNvPr id="100" name="Google Shape;100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99984" y="1738312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10267057" y="1638300"/>
            <a:ext cx="876448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4. 實際應用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>
                <a:solidFill>
                  <a:srgbClr val="64748B"/>
                </a:solidFill>
                <a:latin typeface="Noto Sans TC"/>
                <a:ea typeface="Noto Sans TC"/>
                <a:cs typeface="Noto Sans TC"/>
                <a:sym typeface="Noto Sans TC"/>
              </a:rPr>
              <a:t>Use Cases</a:t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771525" y="3426618"/>
            <a:ext cx="334639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4422725" y="3426618"/>
            <a:ext cx="334639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8073924" y="3426618"/>
            <a:ext cx="3346551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771525" y="5412581"/>
            <a:ext cx="334639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4422725" y="5412581"/>
            <a:ext cx="334639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8073924" y="5412581"/>
            <a:ext cx="3346551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1057275" y="3250406"/>
            <a:ext cx="291364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AI 知識問答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4708475" y="3040856"/>
            <a:ext cx="291364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會議助理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8359675" y="3250406"/>
            <a:ext cx="291380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問題查偵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057275" y="5041106"/>
            <a:ext cx="291364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流程自動化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762000" y="571500"/>
            <a:ext cx="112014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50" b="0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辦公室</a:t>
            </a:r>
            <a:r>
              <a:rPr lang="en-US" sz="3450" b="0" i="0" u="none" strike="noStrike" cap="none">
                <a:solidFill>
                  <a:srgbClr val="1E293B"/>
                </a:solidFill>
                <a:latin typeface="Noto Sans TC"/>
                <a:ea typeface="Noto Sans TC"/>
                <a:cs typeface="Noto Sans TC"/>
                <a:sym typeface="Noto Sans TC"/>
              </a:rPr>
              <a:t> AI 應用項目探討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2798861" y="2686421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01</a:t>
            </a:r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6450062" y="2686421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02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10101411" y="2686421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03</a:t>
            </a:r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2798861" y="4672384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04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6450062" y="4672384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05</a:t>
            </a:r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10101411" y="4672384"/>
            <a:ext cx="11761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F5F9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06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4708475" y="5236368"/>
            <a:ext cx="291364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程式設計 AI 化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8359675" y="5236368"/>
            <a:ext cx="291380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0F172A"/>
                </a:solidFill>
                <a:latin typeface="Noto Sans TC"/>
                <a:ea typeface="Noto Sans TC"/>
                <a:cs typeface="Noto Sans TC"/>
                <a:sym typeface="Noto Sans TC"/>
              </a:rPr>
              <a:t>語意 / 程式補全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1500" y="1362514"/>
            <a:ext cx="3867150" cy="495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650" y="1295400"/>
            <a:ext cx="6800850" cy="129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2732186"/>
            <a:ext cx="6800850" cy="10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3910012"/>
            <a:ext cx="6800850" cy="129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5346799"/>
            <a:ext cx="6800850" cy="10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5406628" y="1502419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124450" y="1864369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使用者需要快速查詢特定領域知識，傳統搜尋引擎難以理解語意和上下文，需要多次搜尋才能找到精確答案。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406628" y="2939206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124450" y="3301156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Google 搜尋、企業知識庫手動查找、文檔檢索系統、FAQ 列表維護。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5406628" y="4117032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24450" y="4478982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RAG (檢索增強生成)、向量資料庫語意搜尋、LLM 理解問題意圖並整合多個資料源提供答案。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406628" y="5553819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5124450" y="5915769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企業內部知識庫問答、技術文檔助手、客戶服務機器人、醫療診斷輔助。</a:t>
            </a:r>
            <a:endParaRPr/>
          </a:p>
        </p:txBody>
      </p:sp>
      <p:pic>
        <p:nvPicPr>
          <p:cNvPr id="114" name="Google Shape;11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4450" y="1540519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2977306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4155132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5591919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一</a:t>
            </a:r>
            <a:r>
              <a:rPr lang="en-US" sz="3150" b="1" i="0" u="none" strike="noStrike" cap="none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：AI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 知識問答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D448034-742B-4D8C-9880-83F2E9E9B2FA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Google Shape;84;p13"/>
          <p:cNvSpPr txBox="1"/>
          <p:nvPr/>
        </p:nvSpPr>
        <p:spPr>
          <a:xfrm>
            <a:off x="571500" y="571500"/>
            <a:ext cx="392049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zh-TW" altLang="en-US" sz="3150" b="1">
                <a:solidFill>
                  <a:srgbClr val="2D3748"/>
                </a:solidFill>
                <a:latin typeface="Noto Sans TC"/>
                <a:ea typeface="Noto Sans TC"/>
                <a:sym typeface="Noto Sans TC"/>
              </a:rPr>
              <a:t>超級工程師</a:t>
            </a:r>
            <a:endParaRPr lang="en-US" altLang="zh-TW" sz="3150" b="1">
              <a:solidFill>
                <a:srgbClr val="2D3748"/>
              </a:solidFill>
              <a:latin typeface="Noto Sans TC"/>
              <a:ea typeface="Noto Sans TC"/>
              <a:sym typeface="Noto Sans TC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整合公司各個資訊來源（如：系統、文件、規範</a:t>
            </a: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），</a:t>
            </a:r>
            <a:r>
              <a:rPr lang="en-US" sz="1350" b="0" i="0" u="none" strike="noStrike" cap="none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打造一個服務於製造工廠的「超級工程師</a:t>
            </a: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</a:t>
            </a:r>
            <a:r>
              <a:rPr lang="en-US" sz="1350" b="0" i="0" u="none" strike="noStrike" cap="none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提供即時且精準的知識回饋</a:t>
            </a: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76300" y="3575595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76300" y="4829026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90" name="Google Shape;90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85925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82867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92" name="Google Shape;92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94" name="Google Shape;9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467076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923925" y="4409926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282133-D031-65A2-0F2C-7F28D9E7B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892" y="58581"/>
            <a:ext cx="7215016" cy="39785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1500" y="1307466"/>
            <a:ext cx="3867150" cy="511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2680096"/>
            <a:ext cx="6800850" cy="98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3805832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5190529"/>
            <a:ext cx="6800850" cy="124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會議多、資訊密度高；會後整理紀錄耗時且易漏；決議與責任歸屬不清造成後續追蹤失效。</a:t>
            </a: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5124450" y="3223021"/>
            <a:ext cx="6257925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人工做會議紀錄、會後回想整理品質不一。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5406628" y="3986807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5124450" y="4348757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自動產出重點摘要、決議、action items、問題清單；可支援在會中即時問答（例如：「剛剛決定什麼？」）。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5406628" y="5371504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5124450" y="5733454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例行週會、專案會議、跨部門協調會的紀錄與追蹤；會後自動寄出摘要與待辦分派任務。</a:t>
            </a:r>
            <a:endParaRPr/>
          </a:p>
        </p:txBody>
      </p:sp>
      <p:pic>
        <p:nvPicPr>
          <p:cNvPr id="269" name="Google Shape;269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4024907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5409604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762000" y="476250"/>
            <a:ext cx="114014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應用二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：</a:t>
            </a:r>
            <a:r>
              <a:rPr lang="en-US" sz="3150" b="1" i="0" u="none" strike="noStrike" cap="none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會議助理（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逐字稿</a:t>
            </a:r>
            <a:r>
              <a:rPr lang="en-US" sz="2800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摘要</a:t>
            </a:r>
            <a:r>
              <a:rPr lang="en-US" altLang="zh-TW" sz="2800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待辦）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B02A0-AE83-95E6-1618-C393FE88D118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Google Shape;164;p18"/>
          <p:cNvSpPr txBox="1"/>
          <p:nvPr/>
        </p:nvSpPr>
        <p:spPr>
          <a:xfrm>
            <a:off x="571500" y="571500"/>
            <a:ext cx="392049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r>
              <a:rPr lang="en-US" altLang="zh-TW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會議助理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898258" y="0"/>
            <a:ext cx="72722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876300" y="19812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自動化記錄會議內容，產出精確逐字稿、核心摘要與待辦清單，優化企業溝通資產管理效率。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876300" y="348987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876300" y="4724251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70" name="Google Shape;17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877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34032" y="1581150"/>
            <a:ext cx="9201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72" name="Google Shape;172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3744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834032" y="3089820"/>
            <a:ext cx="138017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74" name="Google Shape;17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71826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834032" y="4324201"/>
            <a:ext cx="1522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965</Words>
  <Application>Microsoft Office PowerPoint</Application>
  <PresentationFormat>寬螢幕</PresentationFormat>
  <Paragraphs>176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</vt:lpstr>
      <vt:lpstr>Calibri</vt:lpstr>
      <vt:lpstr>Noto Sans TC</vt:lpstr>
      <vt:lpstr>Plus Jakarta Sans ExtraBold</vt:lpstr>
      <vt:lpstr>Poppins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方欽賢</dc:creator>
  <cp:lastModifiedBy>欽賢 方</cp:lastModifiedBy>
  <cp:revision>52</cp:revision>
  <cp:lastPrinted>2025-11-24T16:27:55Z</cp:lastPrinted>
  <dcterms:modified xsi:type="dcterms:W3CDTF">2026-02-22T16:10:04Z</dcterms:modified>
</cp:coreProperties>
</file>